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6" r:id="rId2"/>
    <p:sldId id="257" r:id="rId3"/>
    <p:sldId id="258" r:id="rId4"/>
    <p:sldId id="259" r:id="rId5"/>
    <p:sldId id="260" r:id="rId6"/>
    <p:sldId id="262" r:id="rId7"/>
    <p:sldId id="275" r:id="rId8"/>
    <p:sldId id="270" r:id="rId9"/>
    <p:sldId id="269" r:id="rId10"/>
    <p:sldId id="271" r:id="rId11"/>
    <p:sldId id="272" r:id="rId12"/>
    <p:sldId id="274" r:id="rId13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United States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Sheet1!$A$9:$A$11</c:f>
              <c:strCache>
                <c:ptCount val="3"/>
                <c:pt idx="0">
                  <c:v> Self-employment transitions</c:v>
                </c:pt>
                <c:pt idx="1">
                  <c:v>Part-time job transitions </c:v>
                </c:pt>
                <c:pt idx="2">
                  <c:v>Un-retirement transitions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7.3</c:v>
                </c:pt>
                <c:pt idx="1">
                  <c:v>36.1</c:v>
                </c:pt>
                <c:pt idx="2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Sheet1!$C$8</c:f>
              <c:strCache>
                <c:ptCount val="1"/>
                <c:pt idx="0">
                  <c:v>England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Sheet1!$A$9:$A$11</c:f>
              <c:strCache>
                <c:ptCount val="3"/>
                <c:pt idx="0">
                  <c:v> Self-employment transitions</c:v>
                </c:pt>
                <c:pt idx="1">
                  <c:v>Part-time job transitions </c:v>
                </c:pt>
                <c:pt idx="2">
                  <c:v>Un-retirement transitions</c:v>
                </c:pt>
              </c:strCache>
            </c:strRef>
          </c:cat>
          <c:val>
            <c:numRef>
              <c:f>Sheet1!$C$9:$C$11</c:f>
              <c:numCache>
                <c:formatCode>General</c:formatCode>
                <c:ptCount val="3"/>
                <c:pt idx="0">
                  <c:v>10.9</c:v>
                </c:pt>
                <c:pt idx="1">
                  <c:v>21.7</c:v>
                </c:pt>
                <c:pt idx="2">
                  <c:v>8.2000000000000011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7850800"/>
        <c:axId val="448338816"/>
      </c:barChart>
      <c:catAx>
        <c:axId val="447850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38816"/>
        <c:crossesAt val="0"/>
        <c:auto val="1"/>
        <c:lblAlgn val="ctr"/>
        <c:lblOffset val="100"/>
        <c:noMultiLvlLbl val="0"/>
      </c:catAx>
      <c:valAx>
        <c:axId val="44833881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785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746782-75FA-4A2C-B613-6ECD93FB06D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constructingretirement.org/" TargetMode="External"/><Relationship Id="rId2" Type="http://schemas.openxmlformats.org/officeDocument/2006/relationships/hyperlink" Target="http://www.kent.ac.uk/extendingworkinglive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riskavanderhors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664029"/>
            <a:ext cx="7811967" cy="5512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36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GB" sz="3600" b="1" dirty="0" smtClean="0"/>
              <a:t>Bridges to working late?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3600" b="1" dirty="0" smtClean="0"/>
              <a:t>Un-retirement, Part-time work, and </a:t>
            </a:r>
            <a:br>
              <a:rPr lang="en-GB" sz="3600" b="1" dirty="0" smtClean="0"/>
            </a:br>
            <a:r>
              <a:rPr lang="en-GB" sz="3600" b="1" dirty="0" smtClean="0"/>
              <a:t>Self-employment in the United States and England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/>
              <a:t>David Lain</a:t>
            </a:r>
            <a:endParaRPr lang="en-GB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400" dirty="0" smtClean="0"/>
              <a:t>Mariska </a:t>
            </a:r>
            <a:r>
              <a:rPr lang="en-GB" sz="2400" dirty="0"/>
              <a:t>van der </a:t>
            </a:r>
            <a:r>
              <a:rPr lang="en-GB" sz="2400" dirty="0" smtClean="0"/>
              <a:t>Horst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Ignacio Madero-Cabib </a:t>
            </a:r>
            <a:br>
              <a:rPr lang="en-GB" sz="2400" dirty="0" smtClean="0"/>
            </a:br>
            <a:r>
              <a:rPr lang="en-GB" sz="2400" dirty="0" smtClean="0"/>
              <a:t>Esteban Calvo</a:t>
            </a:r>
            <a:br>
              <a:rPr lang="en-GB" sz="2400" dirty="0" smtClean="0"/>
            </a:br>
            <a:r>
              <a:rPr lang="en-GB" sz="2400" dirty="0" smtClean="0"/>
              <a:t>Sarah Vickerstaff</a:t>
            </a:r>
          </a:p>
          <a:p>
            <a:pPr marL="0" indent="0">
              <a:spcBef>
                <a:spcPts val="0"/>
              </a:spcBef>
              <a:buNone/>
            </a:pPr>
            <a:endParaRPr lang="en-GB" sz="2400" dirty="0"/>
          </a:p>
        </p:txBody>
      </p:sp>
      <p:pic>
        <p:nvPicPr>
          <p:cNvPr id="5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0428">
            <a:off x="8348710" y="1072419"/>
            <a:ext cx="3264958" cy="48974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2508" y="5881816"/>
            <a:ext cx="8674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75000"/>
                  </a:schemeClr>
                </a:solidFill>
              </a:rPr>
              <a:t>This work was supported by the Uncertain Futures: Managing Late Career Transitions and Extended Working Life project by the ESRC [ES/L002949/1], by the FONDECYT Postdoctoral Project Nº3160522, by the Columbia University President’s Global Innovation Fund, and by CONICYT/FONDECYT/REGULAR/N°1140107. </a:t>
            </a:r>
          </a:p>
        </p:txBody>
      </p:sp>
    </p:spTree>
    <p:extLst>
      <p:ext uri="{BB962C8B-B14F-4D97-AF65-F5344CB8AC3E}">
        <p14:creationId xmlns:p14="http://schemas.microsoft.com/office/powerpoint/2010/main" val="18678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500" dirty="0" smtClean="0"/>
              <a:t>3: Bridge employment a male phenomenon? Results of multinomial logistic regression 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Few in bridge employment pathways to working late: ‘phased retirement’ in the USA (3.8%) – multinomial logistic regression showed no significant difference between men &amp; women in this cluster.</a:t>
            </a:r>
          </a:p>
          <a:p>
            <a:r>
              <a:rPr lang="en-GB" dirty="0" smtClean="0"/>
              <a:t>Women significantly more likely to be in </a:t>
            </a:r>
            <a:r>
              <a:rPr lang="en-GB" i="1" dirty="0" smtClean="0"/>
              <a:t>one of the </a:t>
            </a:r>
            <a:r>
              <a:rPr lang="en-GB" dirty="0" smtClean="0"/>
              <a:t>‘early exit’ clusters in US.</a:t>
            </a:r>
          </a:p>
          <a:p>
            <a:r>
              <a:rPr lang="en-GB" dirty="0" smtClean="0"/>
              <a:t>Women significantly more likely to be in </a:t>
            </a:r>
            <a:r>
              <a:rPr lang="en-GB" i="1" dirty="0" smtClean="0"/>
              <a:t>one of the </a:t>
            </a:r>
            <a:r>
              <a:rPr lang="en-GB" dirty="0" smtClean="0"/>
              <a:t>‘late employment’ clusters in UK (younger group).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85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4595"/>
            <a:ext cx="10515600" cy="4632368"/>
          </a:xfrm>
        </p:spPr>
        <p:txBody>
          <a:bodyPr>
            <a:normAutofit/>
          </a:bodyPr>
          <a:lstStyle/>
          <a:p>
            <a:r>
              <a:rPr lang="en-GB" dirty="0" smtClean="0"/>
              <a:t>Near-consensus </a:t>
            </a:r>
            <a:r>
              <a:rPr lang="en-GB" dirty="0"/>
              <a:t>in the US </a:t>
            </a:r>
            <a:r>
              <a:rPr lang="en-GB" dirty="0" smtClean="0"/>
              <a:t>that moves </a:t>
            </a:r>
            <a:r>
              <a:rPr lang="en-GB" dirty="0"/>
              <a:t>into bridge employment in older </a:t>
            </a:r>
            <a:r>
              <a:rPr lang="en-GB" dirty="0" smtClean="0"/>
              <a:t>age are the norm.</a:t>
            </a:r>
          </a:p>
          <a:p>
            <a:r>
              <a:rPr lang="en-GB" dirty="0" smtClean="0"/>
              <a:t>Concept of bridge employment helpful for academics (gives older workers agency) and policy makers (humane extended working lives).</a:t>
            </a:r>
          </a:p>
          <a:p>
            <a:r>
              <a:rPr lang="en-GB" dirty="0" smtClean="0"/>
              <a:t>But the logic of bridge employment arguably implies structured pathways to working late (un-retirement, part-time, self-employment). </a:t>
            </a:r>
          </a:p>
          <a:p>
            <a:r>
              <a:rPr lang="en-GB" dirty="0" smtClean="0"/>
              <a:t>Examined using sequence / cluster analysis.</a:t>
            </a:r>
          </a:p>
          <a:p>
            <a:r>
              <a:rPr lang="en-GB" dirty="0" smtClean="0"/>
              <a:t>Few people in bridge employment ‘pathway clusters’. </a:t>
            </a:r>
          </a:p>
          <a:p>
            <a:r>
              <a:rPr lang="en-GB" dirty="0" smtClean="0"/>
              <a:t>Overemphasizing role of bridge </a:t>
            </a:r>
            <a:r>
              <a:rPr lang="en-GB" dirty="0"/>
              <a:t>employment </a:t>
            </a:r>
            <a:r>
              <a:rPr lang="en-GB" dirty="0" smtClean="0"/>
              <a:t>in working ‘late’ enables </a:t>
            </a:r>
            <a:r>
              <a:rPr lang="en-GB" dirty="0"/>
              <a:t>policymakers to present an overly-optimistic picture of </a:t>
            </a:r>
            <a:r>
              <a:rPr lang="en-GB" dirty="0" smtClean="0"/>
              <a:t>older worker prospects.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Twitter:</a:t>
            </a:r>
          </a:p>
          <a:p>
            <a:pPr marL="0" indent="0">
              <a:buNone/>
            </a:pPr>
            <a:r>
              <a:rPr lang="en-GB" dirty="0"/>
              <a:t>	Project: </a:t>
            </a:r>
            <a:r>
              <a:rPr lang="en-GB" dirty="0" err="1"/>
              <a:t>XtendingWorkingLives</a:t>
            </a:r>
            <a:r>
              <a:rPr lang="en-GB" dirty="0"/>
              <a:t> 	@</a:t>
            </a:r>
            <a:r>
              <a:rPr lang="en-GB" dirty="0" err="1"/>
              <a:t>EWLives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  Own: 	   </a:t>
            </a:r>
            <a:r>
              <a:rPr lang="en-GB" dirty="0" smtClean="0"/>
              <a:t>David Lain</a:t>
            </a:r>
            <a:r>
              <a:rPr lang="en-GB" dirty="0"/>
              <a:t>		</a:t>
            </a:r>
            <a:r>
              <a:rPr lang="en-GB" dirty="0" smtClean="0"/>
              <a:t>	@</a:t>
            </a:r>
            <a:r>
              <a:rPr lang="en-GB" dirty="0"/>
              <a:t>davidlain5</a:t>
            </a:r>
          </a:p>
          <a:p>
            <a:pPr marL="0" indent="0">
              <a:buNone/>
            </a:pPr>
            <a:r>
              <a:rPr lang="en-GB" dirty="0"/>
              <a:t>	              Mariska </a:t>
            </a:r>
            <a:r>
              <a:rPr lang="en-GB" dirty="0" err="1"/>
              <a:t>vd</a:t>
            </a:r>
            <a:r>
              <a:rPr lang="en-GB" dirty="0"/>
              <a:t> Horst 		@</a:t>
            </a:r>
            <a:r>
              <a:rPr lang="en-GB" dirty="0" err="1"/>
              <a:t>MariskavdHorst</a:t>
            </a:r>
            <a:endParaRPr lang="en-GB" dirty="0"/>
          </a:p>
          <a:p>
            <a:endParaRPr lang="en-GB" sz="1000" dirty="0"/>
          </a:p>
          <a:p>
            <a:r>
              <a:rPr lang="en-GB" dirty="0"/>
              <a:t>Website project: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hlinkClick r:id="rId2"/>
              </a:rPr>
              <a:t>http://www.kent.ac.uk/extendingworkinglives/index.html</a:t>
            </a:r>
            <a:endParaRPr lang="en-GB" dirty="0"/>
          </a:p>
          <a:p>
            <a:pPr marL="0" indent="0">
              <a:buNone/>
            </a:pPr>
            <a:endParaRPr lang="en-GB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Own: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hlinkClick r:id="rId3"/>
              </a:rPr>
              <a:t>https://www.reconstructingretirement.org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  <a:r>
              <a:rPr lang="en-GB"/>
              <a:t>	</a:t>
            </a:r>
            <a:r>
              <a:rPr lang="en-GB" smtClean="0"/>
              <a:t>			</a:t>
            </a:r>
            <a:r>
              <a:rPr lang="en-GB" smtClean="0">
                <a:hlinkClick r:id="rId4"/>
              </a:rPr>
              <a:t>http</a:t>
            </a:r>
            <a:r>
              <a:rPr lang="en-GB" dirty="0">
                <a:hlinkClick r:id="rId4"/>
              </a:rPr>
              <a:t>://mariskavanderhorst.com/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Assumption of ‘gradual</a:t>
            </a:r>
            <a:r>
              <a:rPr lang="en-GB" dirty="0"/>
              <a:t>’ </a:t>
            </a:r>
            <a:r>
              <a:rPr lang="en-GB" dirty="0" smtClean="0"/>
              <a:t>‘bridge employment’ pathways </a:t>
            </a:r>
            <a:r>
              <a:rPr lang="en-GB" dirty="0"/>
              <a:t>to retirement </a:t>
            </a:r>
            <a:r>
              <a:rPr lang="en-GB" dirty="0" smtClean="0"/>
              <a:t>emerging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John </a:t>
            </a:r>
            <a:r>
              <a:rPr lang="en-GB" dirty="0" err="1" smtClean="0"/>
              <a:t>Cridland’s</a:t>
            </a:r>
            <a:r>
              <a:rPr lang="en-GB" dirty="0" smtClean="0"/>
              <a:t> interim </a:t>
            </a:r>
            <a:r>
              <a:rPr lang="en-GB" dirty="0"/>
              <a:t>review of UK state pension </a:t>
            </a:r>
            <a:r>
              <a:rPr lang="en-GB" dirty="0" smtClean="0"/>
              <a:t>ages:</a:t>
            </a:r>
          </a:p>
          <a:p>
            <a:pPr lvl="1"/>
            <a:r>
              <a:rPr lang="en-GB" dirty="0"/>
              <a:t>‘The nature of work and retirement is changing, as people move from the old model of a fixed retirement age leading to a defined period of retirement to a more flexible approach where people may wish to work part-time or change career in later life’.</a:t>
            </a:r>
          </a:p>
          <a:p>
            <a:r>
              <a:rPr lang="en-GB" dirty="0" smtClean="0"/>
              <a:t>Is this simply ‘bridge employment’, identified in the US in 1990s?:</a:t>
            </a:r>
          </a:p>
          <a:p>
            <a:pPr lvl="1"/>
            <a:r>
              <a:rPr lang="en-GB" dirty="0" smtClean="0"/>
              <a:t>“today</a:t>
            </a:r>
            <a:r>
              <a:rPr lang="en-GB" dirty="0"/>
              <a:t>, for many people retirement also can mean a transition into some type of "bridge employment," that is, a part-time job, self-employment, or temporary employment after full-time employment ends and permanent retirement </a:t>
            </a:r>
            <a:r>
              <a:rPr lang="en-GB" dirty="0" smtClean="0"/>
              <a:t>begins” (Feldman, 1994</a:t>
            </a:r>
            <a:r>
              <a:rPr lang="en-GB" dirty="0"/>
              <a:t>: 284</a:t>
            </a:r>
            <a:r>
              <a:rPr lang="en-GB" dirty="0" smtClean="0"/>
              <a:t>).</a:t>
            </a:r>
          </a:p>
          <a:p>
            <a:r>
              <a:rPr lang="en-GB" dirty="0" smtClean="0"/>
              <a:t>Does ‘bridge employment’ commonly lead people to work late?</a:t>
            </a:r>
          </a:p>
        </p:txBody>
      </p:sp>
    </p:spTree>
    <p:extLst>
      <p:ext uri="{BB962C8B-B14F-4D97-AF65-F5344CB8AC3E}">
        <p14:creationId xmlns:p14="http://schemas.microsoft.com/office/powerpoint/2010/main" val="337707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‘Deconstructing’ the logic of bridge employment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Implies downsizing </a:t>
            </a:r>
            <a:r>
              <a:rPr lang="en-GB" dirty="0"/>
              <a:t>or status-change following </a:t>
            </a:r>
            <a:r>
              <a:rPr lang="en-GB" dirty="0" smtClean="0"/>
              <a:t>‘career job’, including move </a:t>
            </a:r>
            <a:r>
              <a:rPr lang="en-GB" dirty="0"/>
              <a:t>into part-time work, </a:t>
            </a:r>
            <a:r>
              <a:rPr lang="en-GB" dirty="0" smtClean="0"/>
              <a:t>self-employment, or </a:t>
            </a:r>
            <a:r>
              <a:rPr lang="en-GB" dirty="0"/>
              <a:t>‘un-retirement’ </a:t>
            </a:r>
            <a:r>
              <a:rPr lang="en-GB" dirty="0" smtClean="0"/>
              <a:t>(return </a:t>
            </a:r>
            <a:r>
              <a:rPr lang="en-GB" dirty="0"/>
              <a:t>to work following retirement</a:t>
            </a:r>
            <a:r>
              <a:rPr lang="en-GB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Implies a structured pathway moving from ‘career employment’, to bridge employment, to ‘full’ retirement.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Implies working ‘late’, given focus on working ‘in retirement’ and the reasons for the growth of bridge employment.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r>
              <a:rPr lang="en-GB" dirty="0" smtClean="0"/>
              <a:t>Research does not show that </a:t>
            </a:r>
            <a:r>
              <a:rPr lang="en-GB" dirty="0"/>
              <a:t>US bridge employment is common, </a:t>
            </a:r>
            <a:r>
              <a:rPr lang="en-GB" i="1" dirty="0"/>
              <a:t>in the sense of involving </a:t>
            </a:r>
            <a:r>
              <a:rPr lang="en-GB" dirty="0"/>
              <a:t>(1) changes in status, (2) structured pathways, and (3) late employment</a:t>
            </a:r>
            <a:r>
              <a:rPr lang="en-GB" dirty="0" smtClean="0"/>
              <a:t>. </a:t>
            </a:r>
          </a:p>
          <a:p>
            <a:r>
              <a:rPr lang="en-GB" dirty="0" smtClean="0"/>
              <a:t>Also, (4) bridge employment may not be relevant for women.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37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932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USA and England: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To </a:t>
            </a:r>
            <a:r>
              <a:rPr lang="en-GB" dirty="0"/>
              <a:t>what extent do late careers involve un-retirement and movements into part-time work and self-employment?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what extent do </a:t>
            </a:r>
            <a:r>
              <a:rPr lang="en-GB" i="1" dirty="0"/>
              <a:t>pathways</a:t>
            </a:r>
            <a:r>
              <a:rPr lang="en-GB" dirty="0"/>
              <a:t> involving un-retirement and/or movements into part-time work and self-employment result in employment up to, and beyond, state pension age?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To what extent are ‘bridge pathways’ to late retirement a disproportionately male phenomenon?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18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5837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4783592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US </a:t>
            </a:r>
            <a:r>
              <a:rPr lang="en-GB" dirty="0"/>
              <a:t>Health &amp;</a:t>
            </a:r>
            <a:r>
              <a:rPr lang="en-GB" dirty="0" smtClean="0"/>
              <a:t> </a:t>
            </a:r>
            <a:r>
              <a:rPr lang="en-GB" dirty="0"/>
              <a:t>Retirement Study /</a:t>
            </a:r>
            <a:r>
              <a:rPr lang="en-GB" dirty="0" smtClean="0"/>
              <a:t> English </a:t>
            </a:r>
            <a:r>
              <a:rPr lang="en-GB" dirty="0"/>
              <a:t>Longitudinal Study of </a:t>
            </a:r>
            <a:r>
              <a:rPr lang="en-GB" dirty="0" smtClean="0"/>
              <a:t>Ageing.</a:t>
            </a:r>
          </a:p>
          <a:p>
            <a:r>
              <a:rPr lang="en-GB" dirty="0" smtClean="0"/>
              <a:t>Follow people from approximately age 60 to 70 (except English women – 55-65)</a:t>
            </a:r>
          </a:p>
          <a:p>
            <a:r>
              <a:rPr lang="en-GB" dirty="0" smtClean="0"/>
              <a:t>Labour force statuses: </a:t>
            </a:r>
            <a:r>
              <a:rPr lang="en-GB" dirty="0"/>
              <a:t>(1) full-time </a:t>
            </a:r>
            <a:r>
              <a:rPr lang="en-GB" dirty="0" smtClean="0"/>
              <a:t>employee, </a:t>
            </a:r>
            <a:r>
              <a:rPr lang="en-GB" dirty="0"/>
              <a:t>(2) </a:t>
            </a:r>
            <a:r>
              <a:rPr lang="en-GB" dirty="0" smtClean="0"/>
              <a:t>part-time employee, </a:t>
            </a:r>
            <a:r>
              <a:rPr lang="en-GB" dirty="0"/>
              <a:t>(3) self-employed, (4) retired (inactive), (5) disabled (inactive), (6) not in labour force (other reason), and (7) deceased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Analysis: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Percentages of people ‘un-retiring’ or moving into part-time / self employment </a:t>
            </a:r>
            <a:r>
              <a:rPr lang="en-GB" i="1" dirty="0" smtClean="0"/>
              <a:t>at least once</a:t>
            </a:r>
            <a:r>
              <a:rPr lang="en-GB" dirty="0" smtClean="0"/>
              <a:t> in ten-year period</a:t>
            </a:r>
            <a:r>
              <a:rPr lang="en-GB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Sequence analysis followed by cluster analysis to identify pathway types. (SA based on Optimal </a:t>
            </a:r>
            <a:r>
              <a:rPr lang="en-GB" dirty="0"/>
              <a:t>M</a:t>
            </a:r>
            <a:r>
              <a:rPr lang="en-GB" dirty="0" smtClean="0"/>
              <a:t>atching; Ward Clustering).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Multinomial logistic regression to examine gender differences in being in different ‘bridge employment’ pathway clusters.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10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b="1" dirty="0" smtClean="0"/>
              <a:t>1: Percentage of un-retirement, self-employment, and part-time job transitions in the United States and England</a:t>
            </a:r>
            <a:endParaRPr lang="en-GB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639513"/>
              </p:ext>
            </p:extLst>
          </p:nvPr>
        </p:nvGraphicFramePr>
        <p:xfrm>
          <a:off x="609600" y="1600200"/>
          <a:ext cx="10972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88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2: Early exit clusters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2" y="1484314"/>
            <a:ext cx="10479616" cy="4265697"/>
            <a:chOff x="1735492" y="1484314"/>
            <a:chExt cx="9353725" cy="367296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23869" t="28492" r="25168" b="44366"/>
            <a:stretch/>
          </p:blipFill>
          <p:spPr>
            <a:xfrm>
              <a:off x="1769049" y="1484314"/>
              <a:ext cx="9320168" cy="279212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l="23915" t="78891" r="24938" b="12547"/>
            <a:stretch/>
          </p:blipFill>
          <p:spPr>
            <a:xfrm>
              <a:off x="1735492" y="4276434"/>
              <a:ext cx="9353725" cy="8808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4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04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2: ‘On-time’ employment clusters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65"/>
          <a:stretch/>
        </p:blipFill>
        <p:spPr>
          <a:xfrm>
            <a:off x="1189004" y="1869990"/>
            <a:ext cx="10164796" cy="3995351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586"/>
          <a:stretch/>
        </p:blipFill>
        <p:spPr bwMode="auto">
          <a:xfrm>
            <a:off x="1189004" y="1394126"/>
            <a:ext cx="10164796" cy="59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3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767"/>
          </a:xfrm>
        </p:spPr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: Late employment clusters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7" b="30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03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817</TotalTime>
  <Words>758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Clarity</vt:lpstr>
      <vt:lpstr>PowerPoint Presentation</vt:lpstr>
      <vt:lpstr>Assumption of ‘gradual’ ‘bridge employment’ pathways to retirement emerging</vt:lpstr>
      <vt:lpstr>‘Deconstructing’ the logic of bridge employment</vt:lpstr>
      <vt:lpstr>Questions</vt:lpstr>
      <vt:lpstr>Methods</vt:lpstr>
      <vt:lpstr>1: Percentage of un-retirement, self-employment, and part-time job transitions in the United States and England</vt:lpstr>
      <vt:lpstr>2: Early exit clusters</vt:lpstr>
      <vt:lpstr>2: ‘On-time’ employment clusters</vt:lpstr>
      <vt:lpstr>2: Late employment clusters</vt:lpstr>
      <vt:lpstr>3: Bridge employment a male phenomenon? Results of multinomial logistic regression </vt:lpstr>
      <vt:lpstr>Conclusions</vt:lpstr>
      <vt:lpstr>Questions?</vt:lpstr>
    </vt:vector>
  </TitlesOfParts>
  <Company>University of Brighton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Bridges to working late? Un-retirement, Part-time work, and Self-employment in the United States and England</dc:title>
  <dc:creator>David Lain</dc:creator>
  <cp:lastModifiedBy>David Lain</cp:lastModifiedBy>
  <cp:revision>49</cp:revision>
  <cp:lastPrinted>2017-07-05T13:37:55Z</cp:lastPrinted>
  <dcterms:created xsi:type="dcterms:W3CDTF">2017-06-26T11:08:22Z</dcterms:created>
  <dcterms:modified xsi:type="dcterms:W3CDTF">2017-07-05T14:03:56Z</dcterms:modified>
</cp:coreProperties>
</file>